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6"/>
  </p:handoutMasterIdLst>
  <p:sldIdLst>
    <p:sldId id="273" r:id="rId2"/>
    <p:sldId id="300" r:id="rId3"/>
    <p:sldId id="316" r:id="rId4"/>
    <p:sldId id="302" r:id="rId5"/>
    <p:sldId id="308" r:id="rId6"/>
    <p:sldId id="307" r:id="rId7"/>
    <p:sldId id="311" r:id="rId8"/>
    <p:sldId id="306" r:id="rId9"/>
    <p:sldId id="305" r:id="rId10"/>
    <p:sldId id="304" r:id="rId11"/>
    <p:sldId id="303" r:id="rId12"/>
    <p:sldId id="301" r:id="rId13"/>
    <p:sldId id="312" r:id="rId14"/>
    <p:sldId id="313" r:id="rId15"/>
    <p:sldId id="336" r:id="rId16"/>
    <p:sldId id="315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54" r:id="rId44"/>
    <p:sldId id="310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663"/>
    <a:srgbClr val="3B6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9716" autoAdjust="0"/>
  </p:normalViewPr>
  <p:slideViewPr>
    <p:cSldViewPr snapToGrid="0">
      <p:cViewPr varScale="1">
        <p:scale>
          <a:sx n="74" d="100"/>
          <a:sy n="74" d="100"/>
        </p:scale>
        <p:origin x="78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z="3200" b="1" dirty="0"/>
              <a:t>TITLE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4060814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01411" y="6373032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Co-authors:</a:t>
            </a:r>
            <a:endParaRPr lang="uk-UA" sz="1600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Faculty title and department title</a:t>
            </a:r>
            <a:r>
              <a:rPr lang="uk-UA" dirty="0"/>
              <a:t> (</a:t>
            </a:r>
            <a:r>
              <a:rPr lang="en-US" dirty="0"/>
              <a:t>insert if it’s necessary</a:t>
            </a:r>
            <a:r>
              <a:rPr lang="ru-RU" dirty="0"/>
              <a:t> </a:t>
            </a:r>
            <a:r>
              <a:rPr lang="en-US" dirty="0"/>
              <a:t>only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Scientific degree, rank and full name of the speaker, Country</a:t>
            </a:r>
            <a:endParaRPr lang="ru-RU" dirty="0"/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583871" y="6399710"/>
            <a:ext cx="7127422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co-authors list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Conference title</a:t>
            </a:r>
            <a:br>
              <a:rPr lang="en-US" noProof="0" dirty="0"/>
            </a:br>
            <a:r>
              <a:rPr lang="en-US" noProof="0" dirty="0"/>
              <a:t>Host university title</a:t>
            </a:r>
            <a:br>
              <a:rPr lang="en-US" noProof="0" dirty="0"/>
            </a:br>
            <a:r>
              <a:rPr lang="en-US" noProof="0" dirty="0"/>
              <a:t>City, Country</a:t>
            </a:r>
            <a:br>
              <a:rPr lang="uk-UA" noProof="0" dirty="0"/>
            </a:br>
            <a:r>
              <a:rPr lang="en-US" noProof="0" dirty="0"/>
              <a:t>Date</a:t>
            </a:r>
            <a:r>
              <a:rPr lang="uk-UA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z="3200" b="1" dirty="0"/>
              <a:t>TITLE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4060814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14325" y="4924928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Contacts</a:t>
            </a:r>
            <a:r>
              <a:rPr lang="uk-UA" sz="1600" b="1" dirty="0"/>
              <a:t>: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Faculty title and department title</a:t>
            </a:r>
            <a:r>
              <a:rPr lang="uk-UA" dirty="0"/>
              <a:t> (</a:t>
            </a:r>
            <a:r>
              <a:rPr lang="en-US" dirty="0"/>
              <a:t>insert if it’s necessary</a:t>
            </a:r>
            <a:r>
              <a:rPr lang="ru-RU" dirty="0"/>
              <a:t> </a:t>
            </a:r>
            <a:r>
              <a:rPr lang="en-US" dirty="0"/>
              <a:t>only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Scientific degree, rank and full name of the speaker, Country</a:t>
            </a:r>
            <a:endParaRPr lang="ru-RU" dirty="0"/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608363" y="6399710"/>
            <a:ext cx="7102929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co-authors list</a:t>
            </a:r>
            <a:endParaRPr lang="uk-UA" noProof="0" dirty="0"/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e-mail</a:t>
            </a:r>
            <a:r>
              <a:rPr lang="uk-UA" noProof="0" dirty="0"/>
              <a:t> </a:t>
            </a:r>
            <a:r>
              <a:rPr lang="en-US" noProof="0" dirty="0"/>
              <a:t>or/and phone number for messengers 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Conference title</a:t>
            </a:r>
            <a:br>
              <a:rPr lang="en-US" noProof="0" dirty="0"/>
            </a:br>
            <a:r>
              <a:rPr lang="en-US" noProof="0" dirty="0"/>
              <a:t>Host university title</a:t>
            </a:r>
            <a:br>
              <a:rPr lang="en-US" noProof="0" dirty="0"/>
            </a:br>
            <a:r>
              <a:rPr lang="en-US" noProof="0" dirty="0"/>
              <a:t>City, Country</a:t>
            </a:r>
            <a:br>
              <a:rPr lang="uk-UA" noProof="0" dirty="0"/>
            </a:br>
            <a:r>
              <a:rPr lang="en-US" noProof="0" dirty="0"/>
              <a:t>Date</a:t>
            </a:r>
            <a:r>
              <a:rPr lang="uk-UA" noProof="0" dirty="0"/>
              <a:t>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01411" y="6373032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Co-authors: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7673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SLIDE TITLE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Speaker name</a:t>
            </a:r>
            <a:r>
              <a:rPr lang="uk-UA" noProof="0" dirty="0"/>
              <a:t>. </a:t>
            </a:r>
            <a:r>
              <a:rPr lang="en-US" noProof="0" dirty="0"/>
              <a:t>University title</a:t>
            </a:r>
            <a:r>
              <a:rPr lang="uk-UA" noProof="0" dirty="0"/>
              <a:t>. </a:t>
            </a:r>
            <a:r>
              <a:rPr lang="en-US" noProof="0" dirty="0"/>
              <a:t>Not necessary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Speaker name</a:t>
            </a:r>
            <a:r>
              <a:rPr lang="uk-UA" noProof="0" dirty="0"/>
              <a:t>. </a:t>
            </a:r>
            <a:r>
              <a:rPr lang="en-US" noProof="0" dirty="0"/>
              <a:t>University title</a:t>
            </a:r>
            <a:r>
              <a:rPr lang="uk-UA" noProof="0" dirty="0"/>
              <a:t>. </a:t>
            </a:r>
            <a:r>
              <a:rPr lang="en-US" noProof="0" dirty="0"/>
              <a:t>Not necessary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Chapter title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Chapter title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title</a:t>
            </a:r>
            <a:endParaRPr lang="uk-UA" dirty="0"/>
          </a:p>
          <a:p>
            <a:pPr lvl="0"/>
            <a:r>
              <a:rPr lang="en-US" dirty="0"/>
              <a:t>title</a:t>
            </a:r>
            <a:endParaRPr lang="uk-UA" dirty="0"/>
          </a:p>
          <a:p>
            <a:pPr lvl="0"/>
            <a:r>
              <a:rPr lang="en-US" dirty="0"/>
              <a:t>title</a:t>
            </a:r>
            <a:endParaRPr lang="uk-UA" dirty="0"/>
          </a:p>
          <a:p>
            <a:pPr lvl="0"/>
            <a:r>
              <a:rPr lang="en-US" dirty="0"/>
              <a:t>title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on.gov.ua/ua/nauka/nauka/atestaciya-kadriv-vishoyi-kvalifikaciyi/naukovi-fahovi-vidanny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187-2015-%D0%BF#Tex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z0502-20#Tex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afhqr" TargetMode="External"/><Relationship Id="rId2" Type="http://schemas.openxmlformats.org/officeDocument/2006/relationships/hyperlink" Target="https://zakon.rada.gov.ua/laws/show/800-2019-%D0%BF#Text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187-2015-%D0%BF#n121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2" y="382294"/>
            <a:ext cx="2813303" cy="1116992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5348" y="3429000"/>
            <a:ext cx="9198353" cy="3528642"/>
          </a:xfrm>
        </p:spPr>
        <p:txBody>
          <a:bodyPr/>
          <a:lstStyle/>
          <a:p>
            <a:pPr algn="r"/>
            <a:br>
              <a:rPr lang="uk-UA" dirty="0">
                <a:solidFill>
                  <a:schemeClr val="accent2"/>
                </a:solidFill>
              </a:rPr>
            </a:br>
            <a:r>
              <a:rPr lang="uk-UA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спікер: начальник навчально-методичного відділу                             Юлія ЗАБОЛОТНА</a:t>
            </a:r>
            <a:endParaRPr lang="uk-UA" sz="2400" dirty="0">
              <a:solidFill>
                <a:schemeClr val="accent4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10E2D3-9A85-4105-A63C-A575C3942D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288" b="23217"/>
          <a:stretch/>
        </p:blipFill>
        <p:spPr>
          <a:xfrm>
            <a:off x="8353780" y="133624"/>
            <a:ext cx="3465510" cy="1680613"/>
          </a:xfrm>
          <a:prstGeom prst="rect">
            <a:avLst/>
          </a:prstGeom>
        </p:spPr>
      </p:pic>
      <p:sp>
        <p:nvSpPr>
          <p:cNvPr id="2" name="Заголовок 12">
            <a:extLst>
              <a:ext uri="{FF2B5EF4-FFF2-40B4-BE49-F238E27FC236}">
                <a16:creationId xmlns:a16="http://schemas.microsoft.com/office/drawing/2014/main" id="{92E82B7C-C69A-B8B5-3549-94CA387A3E4B}"/>
              </a:ext>
            </a:extLst>
          </p:cNvPr>
          <p:cNvSpPr txBox="1">
            <a:spLocks/>
          </p:cNvSpPr>
          <p:nvPr/>
        </p:nvSpPr>
        <p:spPr>
          <a:xfrm>
            <a:off x="615349" y="1814237"/>
            <a:ext cx="9198353" cy="25645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uk-UA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+mn-cs"/>
              </a:rPr>
              <a:t>«АКРЕДИТАЦІЯ ОСВІТНІХ ПРОГРАМ ВІД А ДО Я: ПРАКТИЧНІ КЕЙСИ»</a:t>
            </a:r>
            <a:b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+mn-cs"/>
              </a:rPr>
              <a:t>Кейс «Кадрові вимоги щодо провадження освітньої діяльності відповідно до Ліцензійних умов провадження освітньої діяльності»</a:t>
            </a:r>
            <a:endParaRPr lang="uk-UA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1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107000"/>
              </a:lnSpc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uk-UA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професійній діяльності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(пункт 38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Ліцензійних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умов)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uk-UA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 досягнення за останні п'ять років!!!</a:t>
            </a: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6) наукове керівництво (консультування) здобувача, який одержав документ про присудження наукового ступеня;</a:t>
            </a: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7) участь в атестації наукових кадрів як офіційного опонента або члена постійної спеціалізованої вченої ради, або члена не менше трьох разових спеціалізованих вчених рад;</a:t>
            </a: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8) виконання функцій (повноважень, обов’язків) наукового керівника або відповідального виконавця наукової теми (проекту), або головного редактора/члена редакційної колегії/експерта (рецензента) наукового видання, включеного до переліку фахових видань України, або іноземного наукового видання, що індексується в бібліографічних базах;</a:t>
            </a: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9) робота у складі експертної ради з питань проведення експертизи дисертацій МОН або у складі галузевої експертної ради як експерта Національного агентства із забезпечення якості вищої освіти, або у складі Акредитаційної комісії, або міжгалузевої експертної ради з вищої освіти Акредитаційної комісії, або трьох експертних комісій МОН/зазначеного Агентства, або Науково-методичної ради/науково-методичних комісій (підкомісій) з вищої або фахової </a:t>
            </a:r>
            <a:r>
              <a:rPr lang="uk-UA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передвищої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освіти МОН, наукових/науково-методичних/експертних рад органів державної влади та органів місцевого самоврядування, або у складі комісій Державної служби якості освіти із здійснення планових (позапланових) заходів державного нагляду (контролю);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uk-UA" sz="24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uk-UA" sz="24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uk-UA" sz="24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3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87336" y="130736"/>
            <a:ext cx="11817327" cy="9636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115D0E38-40B4-4A49-9C89-F46BD1690A3E}"/>
              </a:ext>
            </a:extLst>
          </p:cNvPr>
          <p:cNvSpPr txBox="1">
            <a:spLocks/>
          </p:cNvSpPr>
          <p:nvPr/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професійній діяльності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(пункт 38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Ліцензійних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умов)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uk-UA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 досягнення за останні п'ять років!!!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uk-UA" sz="24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10) участь у міжнародних наукових та/або освітніх проектах, залучення до міжнародної експертизи, наявність звання «суддя міжнародної категорії»;</a:t>
            </a: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11) наукове консультування підприємств, установ, організацій не менше трьох років, що здійснювалося на підставі договору із закладом вищої освіти (науковою установою);</a:t>
            </a: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12) наявність апробаційних та/або науково-популярних, та/або консультаційних (дорадчих), та/або науково-експертних публікацій з наукової або професійної тематики загальною кількістю не менше п’яти публікацій;</a:t>
            </a: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13) проведення навчальних занять із спеціальних дисциплін іноземною мовою (крім дисциплін </a:t>
            </a:r>
            <a:r>
              <a:rPr lang="uk-UA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мовної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підготовки) в обсязі не менше 50 аудиторних годин на навчальний рік;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uk-UA" sz="24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uk-UA" sz="24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5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CFB081D1-45AE-47D2-9C10-E968885D9460}"/>
              </a:ext>
            </a:extLst>
          </p:cNvPr>
          <p:cNvSpPr txBox="1">
            <a:spLocks/>
          </p:cNvSpPr>
          <p:nvPr/>
        </p:nvSpPr>
        <p:spPr>
          <a:xfrm>
            <a:off x="328409" y="3732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професійній діяльності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(пункт 38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Ліцензійних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умов)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uk-UA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 досягнення за останні п'ять років!!!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uk-UA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uk-UA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14) керівництво студентом, який зайняв призове місце на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 </a:t>
            </a:r>
            <a:r>
              <a:rPr lang="uk-UA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II </a:t>
            </a:r>
            <a:r>
              <a:rPr lang="uk-UA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етапі Всеукраїнської студентської олімпіади (Всеукраїнського конкурсу студентських наукових робіт), або робота у складі організаційного комітету / журі Всеукраїнської студентської олімпіади (Всеукраїнського конкурсу студентських наукових робіт), або керівництво постійно діючим студентським науковим гуртком / проблемною групою; керівництво студентом, який став призером або лауреатом Міжнародних, Всеукраїнських мистецьких конкурсів, фестивалів та проектів, робота у складі організаційного комітету або у складі журі міжнародних, всеукраїнських мистецьких конкурсів, інших культурно-мистецьких проектів (для забезпечення провадження освітньої діяльності на третьому (</a:t>
            </a:r>
            <a:r>
              <a:rPr lang="uk-UA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</a:t>
            </a:r>
            <a:r>
              <a:rPr lang="uk-UA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-творчому) рівні); керівництво здобувачем, який став призером або лауреатом міжнародних мистецьких конкурсів, фестивалів, віднесених до Європейської або Всесвітньої (Світової) асоціації мистецьких конкурсів, фестивалів, робота у складі організаційного комітету або у складі журі зазначених мистецьких конкурсів, фестивалів); керівництво студентом, який брав участь в Олімпійських, Паралімпійських іграх, Всесвітній та Всеукраїнській Універсіаді, чемпіонаті світу, Європи, Європейських іграх, етапах Кубка світу та Європи, чемпіонаті України; виконання обов’язків тренера, помічника тренера національної збірної команди України з видів спорту; виконання обов’язків головного секретаря, головного судді, судді міжнародних та всеукраїнських змагань; керівництво спортивною делегацією; робота у складі організаційного комітету, суддівського корпусу;</a:t>
            </a:r>
            <a:endParaRPr lang="uk-UA" sz="18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5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B8273079-6A04-45F0-9990-0179FEE5C9F5}"/>
              </a:ext>
            </a:extLst>
          </p:cNvPr>
          <p:cNvSpPr txBox="1">
            <a:spLocks/>
          </p:cNvSpPr>
          <p:nvPr/>
        </p:nvSpPr>
        <p:spPr>
          <a:xfrm>
            <a:off x="-351099" y="1858140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uk-UA" sz="2000">
              <a:solidFill>
                <a:schemeClr val="accent4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F7183-B0D0-4730-89D0-D848B377B60B}"/>
              </a:ext>
            </a:extLst>
          </p:cNvPr>
          <p:cNvSpPr txBox="1"/>
          <p:nvPr/>
        </p:nvSpPr>
        <p:spPr>
          <a:xfrm>
            <a:off x="652916" y="1858140"/>
            <a:ext cx="72067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/>
            <a:endParaRPr lang="x-none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981CC0DB-64CA-4810-B578-8DB6B5E2ED17}"/>
              </a:ext>
            </a:extLst>
          </p:cNvPr>
          <p:cNvSpPr txBox="1">
            <a:spLocks/>
          </p:cNvSpPr>
          <p:nvPr/>
        </p:nvSpPr>
        <p:spPr>
          <a:xfrm>
            <a:off x="328409" y="3732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професійній діяльності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(пункт 38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Ліцензійних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умов)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uk-UA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 досягнення за останні п'ять років!!!</a:t>
            </a:r>
          </a:p>
          <a:p>
            <a:pPr algn="just"/>
            <a:endParaRPr lang="uk-UA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15) керівництво школярем, який зайняв призове місце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III-IV 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етапу Всеукраїнських учнівських олімпіад з базових навчальних предметів,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II-III 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етапу Всеукраїнських конкурсів-захистів науково-дослідницьких робіт учнів - членів Національного центру «Мала академія наук України»; участь у журі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III-IV 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етапу Всеукраїнських учнівських олімпіад з базових навчальних предметів чи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II-III 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етапу Всеукраїнських конкурсів-захистів науково-дослідницьких робіт учнів - членів Національного центру «Мала академія наук України» (крім третього (</a:t>
            </a:r>
            <a:r>
              <a:rPr lang="uk-UA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-наукового/</a:t>
            </a:r>
            <a:r>
              <a:rPr lang="uk-UA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-творчого) рівня);</a:t>
            </a: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16) наявність статусу учасника бойових дій </a:t>
            </a:r>
            <a:r>
              <a:rPr lang="uk-UA" sz="20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(для вищих військових навчальних закладів, закладів вищої освіти із специфічними умовами навчання, військових навчальних підрозділів закладів вищої освіти);</a:t>
            </a:r>
          </a:p>
          <a:p>
            <a:pPr algn="just"/>
            <a:r>
              <a:rPr lang="uk-UA" sz="2000" b="0" dirty="0">
                <a:solidFill>
                  <a:srgbClr val="333333"/>
                </a:solidFill>
                <a:latin typeface="Times New Roman" panose="02020603050405020304" pitchFamily="18" charset="0"/>
              </a:rPr>
              <a:t>17) участь у міжнародних операціях з підтримання миру і безпеки під егідою Організації Об’єднаних Націй </a:t>
            </a:r>
            <a:r>
              <a:rPr lang="uk-UA" sz="20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(для вищих військових навчальних закладів, закладів вищої освіти із специфічними умовами навчання, військових навчальних підрозділів закладів вищої освіти);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uk-UA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2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B8273079-6A04-45F0-9990-0179FEE5C9F5}"/>
              </a:ext>
            </a:extLst>
          </p:cNvPr>
          <p:cNvSpPr txBox="1">
            <a:spLocks/>
          </p:cNvSpPr>
          <p:nvPr/>
        </p:nvSpPr>
        <p:spPr>
          <a:xfrm>
            <a:off x="-351099" y="1858140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uk-UA" sz="2000">
              <a:solidFill>
                <a:schemeClr val="accent4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F7183-B0D0-4730-89D0-D848B377B60B}"/>
              </a:ext>
            </a:extLst>
          </p:cNvPr>
          <p:cNvSpPr txBox="1"/>
          <p:nvPr/>
        </p:nvSpPr>
        <p:spPr>
          <a:xfrm>
            <a:off x="652916" y="1858140"/>
            <a:ext cx="113404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18) участь у міжнародних військових навчаннях (тренуваннях) за участю збройних сил країн - членів НАТО </a:t>
            </a:r>
            <a:r>
              <a:rPr lang="uk-UA" sz="20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(для вищих військових навчальних закладів, військових навчальних підрозділів закладів вищої освіти);</a:t>
            </a:r>
          </a:p>
          <a:p>
            <a:pPr algn="just"/>
            <a:endParaRPr lang="uk-UA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19) діяльність за спеціальністю у формі участі у професійних та/або громадських об’єднаннях;</a:t>
            </a:r>
          </a:p>
          <a:p>
            <a:pPr algn="just"/>
            <a:endParaRPr lang="uk-UA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20) досвід практичної роботи за спеціальністю не менше п’яти років </a:t>
            </a:r>
            <a:r>
              <a:rPr lang="uk-UA" sz="20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(крім педагогічної, науково-педагогічної, наукової діяльності).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981CC0DB-64CA-4810-B578-8DB6B5E2ED17}"/>
              </a:ext>
            </a:extLst>
          </p:cNvPr>
          <p:cNvSpPr txBox="1">
            <a:spLocks/>
          </p:cNvSpPr>
          <p:nvPr/>
        </p:nvSpPr>
        <p:spPr>
          <a:xfrm>
            <a:off x="328409" y="3732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професійній діяльності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(пункт 38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Ліцензійних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умов)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uk-UA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 досягнення за останні п'ять років!!!</a:t>
            </a:r>
          </a:p>
          <a:p>
            <a:pPr algn="just"/>
            <a:endParaRPr lang="uk-UA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uk-UA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9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725AE-6EB1-C03E-0B33-003CBA32ADEA}"/>
              </a:ext>
            </a:extLst>
          </p:cNvPr>
          <p:cNvSpPr txBox="1"/>
          <p:nvPr/>
        </p:nvSpPr>
        <p:spPr>
          <a:xfrm>
            <a:off x="371341" y="410209"/>
            <a:ext cx="114493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УВАГА!!!</a:t>
            </a:r>
          </a:p>
          <a:p>
            <a:pPr algn="just"/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 час визначення досягнень у професійній діяльності науково-педагогічного (наукового) працівника </a:t>
            </a:r>
            <a:r>
              <a:rPr lang="uk-UA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можуть зараховуватися</a:t>
            </a:r>
            <a:r>
              <a:rPr lang="uk-UA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досягнення за попередніми місцями роботи, п’ятирічний строк може продовжуватися на час перерви в роботі з об’єктивних причин (соціальна відпустка, академічна відпустка, призов/мобілізація на військову службу чи військова служба за контрактом, тривала непрацездатність тощо).</a:t>
            </a:r>
          </a:p>
          <a:p>
            <a:pPr algn="just"/>
            <a:endParaRPr lang="uk-UA" sz="24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endParaRPr lang="uk-UA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Вимога наявності досягнень у професійній діяльності </a:t>
            </a:r>
            <a:r>
              <a:rPr lang="uk-UA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не застосовується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науково-педагогічних (наукових) працівників </a:t>
            </a:r>
            <a:r>
              <a:rPr lang="uk-UA" sz="2400" dirty="0">
                <a:effectLst/>
                <a:latin typeface="Times New Roman" panose="02020603050405020304" pitchFamily="18" charset="0"/>
              </a:rPr>
              <a:t>із стажем науково-педагогічної роботи менше трьох років, 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працівників, що мають статус учасника бойових дій, а також до фахівців-практиків, які працюють на посадах науково-педагогічних (наукових) працівників на умовах сумісництва в обсязі 0,25 або менше, або 150 годин навчального навантаження на навчальний рік.</a:t>
            </a:r>
          </a:p>
        </p:txBody>
      </p:sp>
    </p:spTree>
    <p:extLst>
      <p:ext uri="{BB962C8B-B14F-4D97-AF65-F5344CB8AC3E}">
        <p14:creationId xmlns:p14="http://schemas.microsoft.com/office/powerpoint/2010/main" val="2206739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981CC0DB-64CA-4810-B578-8DB6B5E2ED17}"/>
              </a:ext>
            </a:extLst>
          </p:cNvPr>
          <p:cNvSpPr txBox="1">
            <a:spLocks/>
          </p:cNvSpPr>
          <p:nvPr/>
        </p:nvSpPr>
        <p:spPr>
          <a:xfrm>
            <a:off x="374673" y="3732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endParaRPr lang="uk-UA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Відомості про науково-педагогічних, педагогічних та наукових працівників, що підтверджують їх освітню та/або професійну кваліфікацію мають підтримуватися в Єдиній державній електронній базі з питань освіти (ЄДЕБО) в актуальному стані відповідно до Ліцензійних умов провадження освітньої діяльності </a:t>
            </a:r>
          </a:p>
          <a:p>
            <a:pPr algn="ctr">
              <a:lnSpc>
                <a:spcPct val="107000"/>
              </a:lnSpc>
            </a:pPr>
            <a:endParaRPr lang="uk-UA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dirty="0">
                <a:latin typeface="Times New Roman" panose="02020603050405020304" pitchFamily="18" charset="0"/>
              </a:rPr>
              <a:t>На слайдах з 1</a:t>
            </a:r>
            <a:r>
              <a:rPr lang="en-US" dirty="0">
                <a:latin typeface="Times New Roman" panose="02020603050405020304" pitchFamily="18" charset="0"/>
              </a:rPr>
              <a:t>7</a:t>
            </a:r>
            <a:r>
              <a:rPr lang="uk-UA" dirty="0">
                <a:latin typeface="Times New Roman" panose="02020603050405020304" pitchFamily="18" charset="0"/>
              </a:rPr>
              <a:t> по 3</a:t>
            </a:r>
            <a:r>
              <a:rPr lang="en-US" dirty="0">
                <a:latin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</a:rPr>
              <a:t> наведені приклади внесення в ЄДЕБО досягнень науково-педагогічних працівників у професійній діяльності  </a:t>
            </a:r>
          </a:p>
        </p:txBody>
      </p:sp>
    </p:spTree>
    <p:extLst>
      <p:ext uri="{BB962C8B-B14F-4D97-AF65-F5344CB8AC3E}">
        <p14:creationId xmlns:p14="http://schemas.microsoft.com/office/powerpoint/2010/main" val="21570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1E9CE50-FA2D-E6C0-2CC3-541F8E7E3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07" t="21766" r="14950" b="16450"/>
          <a:stretch/>
        </p:blipFill>
        <p:spPr>
          <a:xfrm>
            <a:off x="971926" y="358368"/>
            <a:ext cx="10026897" cy="4960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132346-7114-F75B-CDA6-86A4ADD915A1}"/>
              </a:ext>
            </a:extLst>
          </p:cNvPr>
          <p:cNvSpPr txBox="1"/>
          <p:nvPr/>
        </p:nvSpPr>
        <p:spPr>
          <a:xfrm>
            <a:off x="1142998" y="5536866"/>
            <a:ext cx="10267683" cy="801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Реєстр наукових фахових видань України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опублікований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посиланням </a:t>
            </a:r>
          </a:p>
          <a:p>
            <a:r>
              <a:rPr lang="ru-RU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https://mon.gov.ua/ua/nauka/nauka/atestaciya-kadriv-vishoyi-kvalifikaciyi/naukovi-fahovi-vidannya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4039572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95FC041-CC8E-2552-8E54-A73F29B68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06" t="31787" r="15167" b="17379"/>
          <a:stretch/>
        </p:blipFill>
        <p:spPr>
          <a:xfrm>
            <a:off x="630416" y="701032"/>
            <a:ext cx="10931168" cy="44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576AD7C-9105-9266-EFF3-AFB60A5F1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40" t="26007" r="14951" b="22656"/>
          <a:stretch/>
        </p:blipFill>
        <p:spPr>
          <a:xfrm>
            <a:off x="850006" y="425002"/>
            <a:ext cx="10707073" cy="4428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B4CCB1-6CB2-8E9F-FAD1-BDEA4B4552ED}"/>
              </a:ext>
            </a:extLst>
          </p:cNvPr>
          <p:cNvSpPr txBox="1"/>
          <p:nvPr/>
        </p:nvSpPr>
        <p:spPr>
          <a:xfrm>
            <a:off x="975037" y="5334070"/>
            <a:ext cx="10241925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УВАГА!!! </a:t>
            </a:r>
          </a:p>
          <a:p>
            <a:pPr>
              <a:lnSpc>
                <a:spcPct val="107000"/>
              </a:lnSpc>
            </a:pPr>
            <a:r>
              <a:rPr lang="uk-UA" sz="2400" dirty="0">
                <a:latin typeface="Times New Roman" panose="02020603050405020304" pitchFamily="18" charset="0"/>
              </a:rPr>
              <a:t>Один авторський аркуш – це 24 сторінки друкованого тексту</a:t>
            </a:r>
          </a:p>
        </p:txBody>
      </p:sp>
    </p:spTree>
    <p:extLst>
      <p:ext uri="{BB962C8B-B14F-4D97-AF65-F5344CB8AC3E}">
        <p14:creationId xmlns:p14="http://schemas.microsoft.com/office/powerpoint/2010/main" val="40252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C2B6F-2487-41A3-889F-43A2EF3D4A98}"/>
              </a:ext>
            </a:extLst>
          </p:cNvPr>
          <p:cNvSpPr txBox="1"/>
          <p:nvPr/>
        </p:nvSpPr>
        <p:spPr>
          <a:xfrm>
            <a:off x="838464" y="877658"/>
            <a:ext cx="103146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0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Кадрові вимоги провадження освітньої діяльності за рівнем вищої освіти та освітніми програмами, що передбачають присвоєння професійної кваліфікації з професій, для яких запроваджено додаткове регулювання визначені </a:t>
            </a:r>
            <a:r>
              <a:rPr lang="uk-UA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пунктах 35, 36, 37, 38 Ліцензійних умов провадження освітньої діяльності </a:t>
            </a:r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редакції Постанови Кабінету Міністрів України від 24 березня 2021 року №365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defTabSz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https://zakon.rada.gov.ua/laws/show/1187-2015-%D0%BF#Text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50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F606BEB-E167-3F29-7CF9-B399E23D5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06" t="25621" r="14517" b="24639"/>
          <a:stretch/>
        </p:blipFill>
        <p:spPr>
          <a:xfrm>
            <a:off x="1150512" y="631064"/>
            <a:ext cx="10476032" cy="414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34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167E33B-C864-47FE-1DA1-B533DF552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22" t="25621" r="14951" b="23390"/>
          <a:stretch/>
        </p:blipFill>
        <p:spPr>
          <a:xfrm>
            <a:off x="1004551" y="618187"/>
            <a:ext cx="10974507" cy="44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8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C8DE83C-B2DF-30A4-5664-B97B62DE7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07" t="23308" r="14733" b="26098"/>
          <a:stretch/>
        </p:blipFill>
        <p:spPr>
          <a:xfrm>
            <a:off x="864719" y="540913"/>
            <a:ext cx="11128617" cy="44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91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35ABBAA-C0B7-C32F-4C5E-8CDC58D5B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23" t="26393" r="14735" b="26491"/>
          <a:stretch/>
        </p:blipFill>
        <p:spPr>
          <a:xfrm>
            <a:off x="876651" y="579547"/>
            <a:ext cx="10820669" cy="40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82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847B2D4-1520-6FEB-CA4D-FD2E31D7D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22" t="25621" r="14951" b="26720"/>
          <a:stretch/>
        </p:blipFill>
        <p:spPr>
          <a:xfrm>
            <a:off x="669263" y="734096"/>
            <a:ext cx="11070019" cy="42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37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4665F8D-2A0E-8832-E09E-222A820CA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40" t="22152" r="15384" b="22146"/>
          <a:stretch/>
        </p:blipFill>
        <p:spPr>
          <a:xfrm>
            <a:off x="901521" y="579547"/>
            <a:ext cx="10832688" cy="48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29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835F8F5-0F51-7BF5-036B-4C602E1BC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9" t="27523" r="14743" b="29014"/>
          <a:stretch/>
        </p:blipFill>
        <p:spPr>
          <a:xfrm>
            <a:off x="1227909" y="1201782"/>
            <a:ext cx="10667887" cy="37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98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DBA09D0-F310-EC40-4CCE-E2B3D75F4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56" t="27162" r="15601" b="29765"/>
          <a:stretch/>
        </p:blipFill>
        <p:spPr>
          <a:xfrm>
            <a:off x="1043186" y="702695"/>
            <a:ext cx="10607301" cy="37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42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0144755-48DF-8FA9-8ADF-7B02D7ABB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40" t="22922" r="15167" b="16357"/>
          <a:stretch/>
        </p:blipFill>
        <p:spPr>
          <a:xfrm>
            <a:off x="1050434" y="489396"/>
            <a:ext cx="10942902" cy="53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5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8D7762D-E089-9938-23C3-3F14FC25D4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29" t="29085" r="15470" b="30310"/>
          <a:stretch/>
        </p:blipFill>
        <p:spPr>
          <a:xfrm>
            <a:off x="693360" y="822958"/>
            <a:ext cx="11196255" cy="36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3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C2B6F-2487-41A3-889F-43A2EF3D4A98}"/>
              </a:ext>
            </a:extLst>
          </p:cNvPr>
          <p:cNvSpPr txBox="1"/>
          <p:nvPr/>
        </p:nvSpPr>
        <p:spPr>
          <a:xfrm>
            <a:off x="722554" y="276561"/>
            <a:ext cx="103146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від 22.05.2020 №673 «Про затвердження Переліку спеціальностей, здобуття ступеня освіти з яких необхідне для доступу до професій, для яких запроваджено додаткове регулювання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https://zakon.rada.gov.ua/laws/show/z0502-20#Text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 defTabSz="0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0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спеціальностей НТУ «ДП»:</a:t>
            </a:r>
          </a:p>
          <a:p>
            <a:pPr algn="just" defTabSz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081 Право</a:t>
            </a:r>
          </a:p>
          <a:p>
            <a:pPr algn="just" defTabSz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 Архітектура та містобудування</a:t>
            </a:r>
          </a:p>
          <a:p>
            <a:pPr algn="just" defTabSz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 Цивільна безпека</a:t>
            </a:r>
          </a:p>
          <a:p>
            <a:pPr algn="just" defTabSz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275 Транспортні технології (на автомобільному транспорті)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61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4B4AFB-498A-CD73-A47B-2EF700FBC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23" t="21381" r="15168" b="18700"/>
          <a:stretch/>
        </p:blipFill>
        <p:spPr>
          <a:xfrm>
            <a:off x="1184854" y="702695"/>
            <a:ext cx="10393253" cy="50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53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8D2FA13-B6D8-DAE3-7132-AB7091ED9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23" t="22537" r="15384" b="24182"/>
          <a:stretch/>
        </p:blipFill>
        <p:spPr>
          <a:xfrm>
            <a:off x="1107583" y="528033"/>
            <a:ext cx="10856081" cy="46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79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DC982CD-AD42-4FD4-DACB-E9161E70F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23" t="29090" r="14735" b="29717"/>
          <a:stretch/>
        </p:blipFill>
        <p:spPr>
          <a:xfrm>
            <a:off x="1043187" y="1184501"/>
            <a:ext cx="10660279" cy="35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10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22C8F93-9A58-1D6A-112E-AAABF527A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07" t="32051" r="14733" b="30047"/>
          <a:stretch/>
        </p:blipFill>
        <p:spPr>
          <a:xfrm>
            <a:off x="1125045" y="90152"/>
            <a:ext cx="10428332" cy="315532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F2EB436-31A6-1739-F4A0-3234275834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3" t="31643" r="14735" b="30693"/>
          <a:stretch/>
        </p:blipFill>
        <p:spPr>
          <a:xfrm>
            <a:off x="1125045" y="3245475"/>
            <a:ext cx="10428332" cy="31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57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DE088AEA-5F48-45E4-BB2B-37D4DAFF1779}"/>
              </a:ext>
            </a:extLst>
          </p:cNvPr>
          <p:cNvSpPr txBox="1">
            <a:spLocks/>
          </p:cNvSpPr>
          <p:nvPr/>
        </p:nvSpPr>
        <p:spPr bwMode="auto">
          <a:xfrm>
            <a:off x="33516" y="48032"/>
            <a:ext cx="11927297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uk-UA" b="0" i="1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56B6DE-B2BE-46B1-8897-7F9DCA2771BD}"/>
              </a:ext>
            </a:extLst>
          </p:cNvPr>
          <p:cNvSpPr/>
          <p:nvPr/>
        </p:nvSpPr>
        <p:spPr>
          <a:xfrm>
            <a:off x="577402" y="814119"/>
            <a:ext cx="11037195" cy="532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НПП – складова системи внутрішнього забезпечення якості освіти та якості освітньої діяльності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uk-UA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</a:rPr>
              <a:t>Порядок підвищення кваліфікації педагогічних і науково-педагогічних працівників, затверджений постановою Кабінетом Міністрів України від 21.08.2019 № 800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hlinkClick r:id="rId2"/>
              </a:rPr>
              <a:t>https://zakon.rada.gov.ua/laws/show/800-2019-%D0%BF#Text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uk-UA" sz="24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</a:rPr>
              <a:t>Положення про підвищення кваліфікації науково-педагогічних працівників Національного технічного університету «Дніпровська політехніка», затверджене Вченою радою університету 27.04.2020, протокол №4 (із змінами та доповненнями, затвердженими Вченою радою університету від 08.12.2020, протокол №2) 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hlinkClick r:id="rId3"/>
              </a:rPr>
              <a:t>http://surl.li/afhqr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uk-UA" sz="60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3B5D8D59-A948-47E6-A3D0-325E57331499}"/>
              </a:ext>
            </a:extLst>
          </p:cNvPr>
          <p:cNvSpPr txBox="1">
            <a:spLocks/>
          </p:cNvSpPr>
          <p:nvPr/>
        </p:nvSpPr>
        <p:spPr>
          <a:xfrm>
            <a:off x="374673" y="156175"/>
            <a:ext cx="11817327" cy="54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науково-педагогічних працівників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uk-UA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16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12F5F4-21A7-47D0-950F-22150C5B5919}"/>
              </a:ext>
            </a:extLst>
          </p:cNvPr>
          <p:cNvSpPr/>
          <p:nvPr/>
        </p:nvSpPr>
        <p:spPr>
          <a:xfrm>
            <a:off x="706192" y="959378"/>
            <a:ext cx="10779616" cy="392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Науково-педагогічний працівник підвищує свою кваліфікацію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рідше одного разу на п'ять років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 (тривалість) підвищення кваліфікації установлюється в годинах та/або кредитах ЄКТС (один кредит становить 30 годин)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накопичувальною системою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обсяг підвищення кваліфікації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п'яти років не може бути меншим ніж шість кредитів ЄКТС (180 годин)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26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BA434F9C-862E-4F7B-9614-1729205C9359}"/>
              </a:ext>
            </a:extLst>
          </p:cNvPr>
          <p:cNvSpPr txBox="1">
            <a:spLocks/>
          </p:cNvSpPr>
          <p:nvPr/>
        </p:nvSpPr>
        <p:spPr bwMode="auto">
          <a:xfrm>
            <a:off x="33516" y="48032"/>
            <a:ext cx="11927297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uk-UA" b="0" i="1" dirty="0">
                <a:solidFill>
                  <a:schemeClr val="accent2"/>
                </a:solidFill>
              </a:rPr>
              <a:t>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34420C-B8CB-4305-AB12-BF099B715120}"/>
              </a:ext>
            </a:extLst>
          </p:cNvPr>
          <p:cNvSpPr txBox="1">
            <a:spLocks/>
          </p:cNvSpPr>
          <p:nvPr/>
        </p:nvSpPr>
        <p:spPr>
          <a:xfrm>
            <a:off x="461792" y="954214"/>
            <a:ext cx="11070743" cy="568508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видами підвищення кваліфікації НПП є: </a:t>
            </a:r>
          </a:p>
          <a:p>
            <a:pPr marL="457200" indent="-4572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за програмою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кваліфікації, у тому числі участь у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семінарах, практикумах, тренінгах, </a:t>
            </a:r>
            <a:r>
              <a:rPr lang="uk-UA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вебінарах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майстер-класах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тощо;</a:t>
            </a:r>
          </a:p>
          <a:p>
            <a:pPr marL="457200" indent="-4572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стажування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r>
              <a:rPr lang="uk-UA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 види діяльності НПП (додаткові види підвищення кваліфікації), а саме </a:t>
            </a:r>
            <a:r>
              <a:rPr lang="uk-UA" sz="2800" b="1" i="1" spc="-5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програмах академічної мобільності, наукове стажування, самоосвіта, здобуття наукового ступеня, рівня вищої освіти </a:t>
            </a:r>
            <a:r>
              <a:rPr lang="uk-UA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 можуть бути визнані як підвищення кваліфікації відповідно до норм Положення.</a:t>
            </a:r>
          </a:p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endParaRPr lang="ru-RU" sz="32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sz="32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uk-UA" sz="1200" dirty="0"/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3066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A25F6F15-6445-4D27-B92B-9C71E38E09D2}"/>
              </a:ext>
            </a:extLst>
          </p:cNvPr>
          <p:cNvSpPr txBox="1">
            <a:spLocks/>
          </p:cNvSpPr>
          <p:nvPr/>
        </p:nvSpPr>
        <p:spPr bwMode="auto">
          <a:xfrm>
            <a:off x="33516" y="48032"/>
            <a:ext cx="11927297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uk-UA" b="0" i="1" dirty="0">
                <a:solidFill>
                  <a:schemeClr val="accent2"/>
                </a:solidFill>
              </a:rPr>
              <a:t>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FD67A56-2C66-4C09-AA76-391B28A22002}"/>
              </a:ext>
            </a:extLst>
          </p:cNvPr>
          <p:cNvSpPr txBox="1">
            <a:spLocks/>
          </p:cNvSpPr>
          <p:nvPr/>
        </p:nvSpPr>
        <p:spPr>
          <a:xfrm>
            <a:off x="560628" y="816988"/>
            <a:ext cx="11070743" cy="570873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 підвищення кваліфікації є: </a:t>
            </a:r>
          </a:p>
          <a:p>
            <a:pPr marL="457200" indent="-4572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(очна (денна, вечірня), заочна, дистанційна);</a:t>
            </a:r>
          </a:p>
          <a:p>
            <a:pPr marL="457200" indent="-4572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дуальна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робочому місці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виробництві тощо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підвищення кваліфікації можуть поєднуватись.</a:t>
            </a:r>
          </a:p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Науково-педагогічний працівник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 обирає конкретні форми, види, напрями та суб’єктів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sz="32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uk-UA" sz="1200" dirty="0"/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93887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34F5844-87E1-4035-80ED-C83D1E0177BA}"/>
              </a:ext>
            </a:extLst>
          </p:cNvPr>
          <p:cNvSpPr txBox="1">
            <a:spLocks/>
          </p:cNvSpPr>
          <p:nvPr/>
        </p:nvSpPr>
        <p:spPr>
          <a:xfrm>
            <a:off x="560628" y="822397"/>
            <a:ext cx="11070743" cy="603560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 підвищення кваліфікації – </a:t>
            </a:r>
            <a:r>
              <a:rPr lang="uk-UA" sz="28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освіти, наукові установи, їх структурні підрозділи, інші юридичні чи фізичні особи, у тому числі фізичні особи-підприємці, що провадять освітню діяльність у сфері підвищення кваліфікації науково-педагогічних працівників</a:t>
            </a:r>
            <a:r>
              <a:rPr lang="uk-UA"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 підвищення кваліфікації може організовувати освітню діяльність у сфері підвищення кваліфікації </a:t>
            </a:r>
            <a:r>
              <a:rPr lang="uk-UA" sz="28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місцем провадження власної освітньої діяльності та/або за місцем роботи науково-педагогічних працівників, за іншим місцем (місцями) та/або дистанційно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якщо це передбачено договором та/або відповідною програмою.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sz="3200" dirty="0"/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sz="32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uk-UA" sz="1200" dirty="0"/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sz="3200" dirty="0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874C7D5D-BE68-406D-9041-937BB2FC2C08}"/>
              </a:ext>
            </a:extLst>
          </p:cNvPr>
          <p:cNvSpPr txBox="1">
            <a:spLocks/>
          </p:cNvSpPr>
          <p:nvPr/>
        </p:nvSpPr>
        <p:spPr bwMode="auto">
          <a:xfrm>
            <a:off x="33516" y="48032"/>
            <a:ext cx="11927297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можна підвищувати кваліфікацію</a:t>
            </a:r>
          </a:p>
        </p:txBody>
      </p:sp>
    </p:spTree>
    <p:extLst>
      <p:ext uri="{BB962C8B-B14F-4D97-AF65-F5344CB8AC3E}">
        <p14:creationId xmlns:p14="http://schemas.microsoft.com/office/powerpoint/2010/main" val="3649119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38083E01-D838-44BA-87A9-AA80FAED0C56}"/>
              </a:ext>
            </a:extLst>
          </p:cNvPr>
          <p:cNvSpPr txBox="1">
            <a:spLocks/>
          </p:cNvSpPr>
          <p:nvPr/>
        </p:nvSpPr>
        <p:spPr bwMode="auto">
          <a:xfrm>
            <a:off x="33516" y="48032"/>
            <a:ext cx="11927297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результатів підвищення кваліфікації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25B0C67-94C4-49ED-9AF6-629700F10BCF}"/>
              </a:ext>
            </a:extLst>
          </p:cNvPr>
          <p:cNvSpPr txBox="1">
            <a:spLocks/>
          </p:cNvSpPr>
          <p:nvPr/>
        </p:nvSpPr>
        <p:spPr>
          <a:xfrm>
            <a:off x="461792" y="688008"/>
            <a:ext cx="11070743" cy="434763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у закладах вищої освіти, </a:t>
            </a:r>
            <a:r>
              <a:rPr lang="uk-UA" sz="2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мають ліцензію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підвищення кваліфікації науково-педагогічних працівників або провадять освітню діяльність за акредитованою освітньою програмою, </a:t>
            </a:r>
            <a:r>
              <a:rPr lang="uk-UA" sz="26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потребують окремого визнання чи підтвердження.</a:t>
            </a:r>
          </a:p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підвищення кваліфікації </a:t>
            </a:r>
            <a:r>
              <a:rPr lang="uk-UA" sz="26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інших суб'єктів підвищення кваліфікації визнаються вченою радою інституту/факультету . </a:t>
            </a:r>
          </a:p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endParaRPr lang="uk-UA" sz="2600" b="1" i="1" spc="-5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r>
              <a:rPr lang="uk-UA" sz="2600" b="1" i="1" spc="-5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шляхом стажування визнається автоматично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наявності ухваленого та затвердженого в установленому порядку звіту про виконання індивідуальної програми стажування за наявності відповідного документа </a:t>
            </a:r>
            <a:r>
              <a:rPr lang="uk-UA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(довідки).</a:t>
            </a:r>
            <a:endParaRPr lang="ru-RU" sz="2600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endParaRPr lang="uk-UA" sz="2800" b="1" i="1" spc="-100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indent="355600" algn="just">
              <a:lnSpc>
                <a:spcPct val="107000"/>
              </a:lnSpc>
              <a:spcAft>
                <a:spcPts val="600"/>
              </a:spcAft>
            </a:pPr>
            <a:endParaRPr lang="uk-UA" sz="2800" b="1" i="1" spc="-100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635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18AD5-833F-433A-AD92-155969DF00EE}"/>
              </a:ext>
            </a:extLst>
          </p:cNvPr>
          <p:cNvSpPr txBox="1"/>
          <p:nvPr/>
        </p:nvSpPr>
        <p:spPr>
          <a:xfrm>
            <a:off x="838464" y="877658"/>
            <a:ext cx="981236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0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35 Ліцензійних умов провадження освітньої діяльності</a:t>
            </a: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Частка науково-педагогічних (педагогічних) та/або наукових працівників, які мають науковий ступінь та/або вчене звання та працюють у ліцензіата (ЗВО) 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основним місцем роботи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повинна становити 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менше 50 відсотків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відповідному рівні вищої освіти або за освітньою програмою, що передбачає присвоєння професійної кваліфікації з професій, для яких запроваджено додаткове регулювання, на відповідному рівні вищої освіти, з них осіб, які мають 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ступінь доктора наук та/або вчене звання професора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повинна становити:</a:t>
            </a:r>
          </a:p>
          <a:p>
            <a:pPr algn="just"/>
            <a:endParaRPr lang="uk-UA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для другого (магістерського) рівня вищої освіти - 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менше 10 відсотків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endParaRPr lang="uk-UA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для третього (</a:t>
            </a:r>
            <a:r>
              <a:rPr lang="uk-UA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-наукового/</a:t>
            </a:r>
            <a:r>
              <a:rPr lang="uk-UA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-творчого) рівня вищої освіти - 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менше двох докторів наук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(для </a:t>
            </a:r>
            <a:r>
              <a:rPr lang="uk-UA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-творчих програм замість доктора наук може враховуватися доктор мистецтва) для здійснення керівництва науковою складовою кожної </a:t>
            </a:r>
            <a:r>
              <a:rPr lang="uk-UA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-наукової/</a:t>
            </a:r>
            <a:r>
              <a:rPr lang="uk-UA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-творчої програми.</a:t>
            </a:r>
          </a:p>
          <a:p>
            <a:pPr algn="just" defTabSz="0"/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80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814BD162-37D3-4871-9187-32A85D6ED826}"/>
              </a:ext>
            </a:extLst>
          </p:cNvPr>
          <p:cNvSpPr txBox="1">
            <a:spLocks/>
          </p:cNvSpPr>
          <p:nvPr/>
        </p:nvSpPr>
        <p:spPr bwMode="auto">
          <a:xfrm>
            <a:off x="33516" y="48032"/>
            <a:ext cx="11927297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результатів підвищення кваліфікації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AD42ED-151B-4228-808D-EB623A641F56}"/>
              </a:ext>
            </a:extLst>
          </p:cNvPr>
          <p:cNvSpPr/>
          <p:nvPr/>
        </p:nvSpPr>
        <p:spPr>
          <a:xfrm>
            <a:off x="128790" y="938397"/>
            <a:ext cx="113076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</a:t>
            </a:r>
            <a:r>
              <a:rPr lang="uk-UA" sz="2800" b="1" i="1" spc="-5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наукового стажування та академічної мобільності визнається вченою радою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spc="-5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інституту/факультету. </a:t>
            </a:r>
          </a:p>
          <a:p>
            <a:pPr indent="355600" algn="just"/>
            <a:r>
              <a:rPr lang="uk-UA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Обсяг підвищення кваліфікації шляхом участі науково-педагогічного працівника у програмі академічної мобільності зараховується в межах визнаних результатів навчання, </a:t>
            </a:r>
            <a:r>
              <a:rPr lang="uk-UA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але не більше ніж 30 годин або один кредит ЄКТС на рік.</a:t>
            </a:r>
            <a:endParaRPr lang="uk-UA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/>
            <a:endParaRPr lang="uk-UA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indent="355600" algn="just"/>
            <a:r>
              <a:rPr lang="uk-UA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Один тиждень наукового стажування </a:t>
            </a:r>
            <a:r>
              <a:rPr lang="uk-UA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науково-педагогічних працівників закладів вищої і післядипломної освіти зараховується </a:t>
            </a:r>
            <a:r>
              <a:rPr lang="uk-UA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як підвищення кваліфікації в обсязі 30 годин або одного кредиту ЄКТС.</a:t>
            </a:r>
            <a:endParaRPr lang="uk-UA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83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3314EC3-7B11-E50C-093F-AC648535F0C7}"/>
              </a:ext>
            </a:extLst>
          </p:cNvPr>
          <p:cNvSpPr txBox="1">
            <a:spLocks/>
          </p:cNvSpPr>
          <p:nvPr/>
        </p:nvSpPr>
        <p:spPr bwMode="auto">
          <a:xfrm>
            <a:off x="33516" y="48032"/>
            <a:ext cx="11927297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результатів підвищення кваліфікації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8CC46-E283-7B1F-7C51-C72F5A5ABCAA}"/>
              </a:ext>
            </a:extLst>
          </p:cNvPr>
          <p:cNvSpPr txBox="1"/>
          <p:nvPr/>
        </p:nvSpPr>
        <p:spPr>
          <a:xfrm>
            <a:off x="679361" y="936010"/>
            <a:ext cx="1110114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solidFill>
                  <a:srgbClr val="333333"/>
                </a:solidFill>
                <a:latin typeface="Times New Roman" panose="02020603050405020304" pitchFamily="18" charset="0"/>
              </a:rPr>
              <a:t>Обсяг підвищення кваліфікації шляхом </a:t>
            </a:r>
            <a:r>
              <a:rPr lang="uk-UA" sz="26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інформальної</a:t>
            </a:r>
            <a:r>
              <a:rPr lang="uk-UA" sz="2600" dirty="0">
                <a:solidFill>
                  <a:srgbClr val="333333"/>
                </a:solidFill>
                <a:latin typeface="Times New Roman" panose="02020603050405020304" pitchFamily="18" charset="0"/>
              </a:rPr>
              <a:t> освіти (самоосвіти) зараховується відповідно до визнаних результатів навчання, </a:t>
            </a:r>
            <a:r>
              <a:rPr lang="uk-UA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але не більше 30 годин або одного кредиту ЄКТС на рік</a:t>
            </a:r>
            <a:r>
              <a:rPr lang="uk-UA" sz="2600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uk-UA" sz="26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участі у </a:t>
            </a:r>
            <a:r>
              <a:rPr lang="uk-UA" sz="2600" b="1" i="1" spc="-5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семінарах, практикумах, тренінгах, </a:t>
            </a:r>
            <a:r>
              <a:rPr lang="uk-UA" sz="2600" b="1" i="1" spc="-5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вебінарах</a:t>
            </a:r>
            <a:r>
              <a:rPr lang="uk-UA" sz="2600" b="1" i="1" spc="-5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майстер-класах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600" b="1" i="1" spc="-5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визнання вченою радою відповідного інституту/факультету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35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45097521-49F0-8DB5-477D-0416872BD1A8}"/>
              </a:ext>
            </a:extLst>
          </p:cNvPr>
          <p:cNvSpPr txBox="1">
            <a:spLocks/>
          </p:cNvSpPr>
          <p:nvPr/>
        </p:nvSpPr>
        <p:spPr bwMode="auto">
          <a:xfrm>
            <a:off x="33516" y="48032"/>
            <a:ext cx="11927297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результатів підвищення кваліфікації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618D6-001E-110E-00E6-CEAA96C4BA4A}"/>
              </a:ext>
            </a:extLst>
          </p:cNvPr>
          <p:cNvSpPr txBox="1"/>
          <p:nvPr/>
        </p:nvSpPr>
        <p:spPr>
          <a:xfrm>
            <a:off x="480811" y="616683"/>
            <a:ext cx="1123037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Здобуття першого (бакалаврського), другого (магістерського) рівня вищої освіти, третього (</a:t>
            </a:r>
            <a:r>
              <a:rPr lang="uk-UA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</a:t>
            </a:r>
            <a:r>
              <a:rPr lang="uk-UA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-наукового/</a:t>
            </a:r>
            <a:r>
              <a:rPr lang="uk-UA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</a:t>
            </a:r>
            <a:r>
              <a:rPr lang="uk-UA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-творчого) рівня або наукового рівня вищої освіти вперше або за іншою спеціальністю у межах професійної діяльності або галузі знань визнається як підвищення кваліфікації педагогічних або науково-педагогічних працівників.</a:t>
            </a:r>
          </a:p>
          <a:p>
            <a:pPr algn="just"/>
            <a:endParaRPr lang="uk-UA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</a:t>
            </a:r>
            <a:r>
              <a:rPr lang="uk-UA" sz="2600" b="1" i="1" spc="-5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здобуття наукового ступеня, рівня вищої освіти визнається автоматично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наявності відповідного документа. </a:t>
            </a:r>
            <a:endParaRPr lang="uk-UA" sz="26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Обсяг підвищення кваліфікації шляхом здобуття наукового ступеня, рівня вищої освіти зараховується відповідно </a:t>
            </a:r>
            <a:r>
              <a:rPr lang="uk-UA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до встановленого обсягу освітньо</a:t>
            </a:r>
            <a:r>
              <a:rPr lang="uk-UA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ї</a:t>
            </a:r>
            <a:r>
              <a:rPr lang="uk-UA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програми у годинах або кредитах ЄКТС</a:t>
            </a:r>
            <a:r>
              <a:rPr lang="uk-UA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за винятком визнаних (зарахованих) результатів навчання з попередньо здобутих рівнів освіти.</a:t>
            </a:r>
            <a:endParaRPr lang="LID4096" sz="260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81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7589E4-F7A7-FA0E-C50C-31F281422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60" b="3902"/>
          <a:stretch/>
        </p:blipFill>
        <p:spPr>
          <a:xfrm>
            <a:off x="1317599" y="92101"/>
            <a:ext cx="10067325" cy="4798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611736-142B-FFDC-6494-E1972A302FBC}"/>
              </a:ext>
            </a:extLst>
          </p:cNvPr>
          <p:cNvSpPr txBox="1"/>
          <p:nvPr/>
        </p:nvSpPr>
        <p:spPr>
          <a:xfrm>
            <a:off x="975037" y="5334070"/>
            <a:ext cx="10241925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УВАГА!!! </a:t>
            </a:r>
          </a:p>
          <a:p>
            <a:pPr>
              <a:lnSpc>
                <a:spcPct val="107000"/>
              </a:lnSpc>
            </a:pPr>
            <a:r>
              <a:rPr lang="uk-UA" sz="2400" dirty="0">
                <a:latin typeface="Times New Roman" panose="02020603050405020304" pitchFamily="18" charset="0"/>
              </a:rPr>
              <a:t>Заповнення інформації  в ЄДЕБО про підвищення кваліфікації </a:t>
            </a:r>
          </a:p>
        </p:txBody>
      </p:sp>
    </p:spTree>
    <p:extLst>
      <p:ext uri="{BB962C8B-B14F-4D97-AF65-F5344CB8AC3E}">
        <p14:creationId xmlns:p14="http://schemas.microsoft.com/office/powerpoint/2010/main" val="1306854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CC406-2FA2-4F92-849D-E562F591EC93}"/>
              </a:ext>
            </a:extLst>
          </p:cNvPr>
          <p:cNvSpPr txBox="1"/>
          <p:nvPr/>
        </p:nvSpPr>
        <p:spPr>
          <a:xfrm>
            <a:off x="552442" y="2275570"/>
            <a:ext cx="10665057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i="1" dirty="0">
                <a:solidFill>
                  <a:schemeClr val="accent2"/>
                </a:solidFill>
              </a:rPr>
              <a:t>ВСЕ БУДЕ УКРАЇНА!!!</a:t>
            </a:r>
          </a:p>
          <a:p>
            <a:pPr algn="ctr"/>
            <a:r>
              <a:rPr lang="uk-UA" sz="2800" i="1" dirty="0">
                <a:solidFill>
                  <a:schemeClr val="accent2"/>
                </a:solidFill>
              </a:rPr>
              <a:t>Хай Вам щастить! </a:t>
            </a:r>
          </a:p>
          <a:p>
            <a:endParaRPr lang="uk-UA" sz="2800" i="1" dirty="0">
              <a:solidFill>
                <a:schemeClr val="accent2"/>
              </a:solidFill>
            </a:endParaRPr>
          </a:p>
          <a:p>
            <a:pPr algn="ctr"/>
            <a:r>
              <a:rPr lang="uk-UA" sz="2800" i="1" dirty="0">
                <a:solidFill>
                  <a:schemeClr val="accent2"/>
                </a:solidFill>
              </a:rPr>
              <a:t>Із запитаннями та побажаннями можна звертатися  </a:t>
            </a:r>
          </a:p>
          <a:p>
            <a:pPr algn="ctr"/>
            <a:r>
              <a:rPr lang="uk-UA" sz="2800" i="1" dirty="0">
                <a:solidFill>
                  <a:schemeClr val="accent2"/>
                </a:solidFill>
              </a:rPr>
              <a:t>до  навчально-методичного відділу</a:t>
            </a:r>
            <a:endParaRPr lang="ru-RU" sz="2800" i="1" dirty="0">
              <a:solidFill>
                <a:schemeClr val="accent2"/>
              </a:solidFill>
            </a:endParaRPr>
          </a:p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8724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D0F4E-D2E0-47A4-B985-B14B6CEC6BFA}"/>
              </a:ext>
            </a:extLst>
          </p:cNvPr>
          <p:cNvSpPr txBox="1"/>
          <p:nvPr/>
        </p:nvSpPr>
        <p:spPr>
          <a:xfrm>
            <a:off x="683918" y="702695"/>
            <a:ext cx="981236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0"/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Кадрові вимоги провадження освітньої діяльності:</a:t>
            </a:r>
          </a:p>
          <a:p>
            <a:pPr algn="just" defTabSz="0"/>
            <a:endParaRPr lang="uk-UA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0"/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науково-педагогічних, педагогічних та наукових працівників, які працюють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основним місцем роботи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мають відповідну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програмі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 та/або професійну кваліфікацію (Додаток 16 Ліцензійних умов)</a:t>
            </a:r>
          </a:p>
          <a:p>
            <a:pPr algn="just" defTabSz="0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0"/>
            <a:r>
              <a:rPr lang="uk-UA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Склад науково-педагогічних, педагогічних та наукових працівників, які мають освітню та/або професійну кваліфікацію, відповідну освітній програмі, повинен бути </a:t>
            </a:r>
            <a:r>
              <a:rPr lang="uk-UA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не</a:t>
            </a:r>
            <a:r>
              <a:rPr lang="uk-UA" sz="28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менш як три особи</a:t>
            </a:r>
            <a:r>
              <a:rPr lang="uk-UA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які мають науковий ступінь та/або вчене звання та працюють у закладі освіти за основним місцем роботи 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35 Ліцензійних умов)</a:t>
            </a:r>
            <a:endParaRPr lang="x-none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4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B8836-F5F6-4F76-876C-FD439127F802}"/>
              </a:ext>
            </a:extLst>
          </p:cNvPr>
          <p:cNvSpPr txBox="1"/>
          <p:nvPr/>
        </p:nvSpPr>
        <p:spPr>
          <a:xfrm>
            <a:off x="683918" y="702695"/>
            <a:ext cx="981236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0"/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Кадрові вимоги провадження освітньої діяльності:</a:t>
            </a:r>
          </a:p>
          <a:p>
            <a:pPr algn="just" defTabSz="0"/>
            <a:endParaRPr lang="uk-UA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0"/>
            <a:r>
              <a:rPr lang="uk-UA" sz="28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2) наявність </a:t>
            </a:r>
            <a:r>
              <a:rPr lang="uk-UA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науково-педагогічних, педагогічних та наукових працівників, які мають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 та/або професійну кваліфікацію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забезпечення освітнього процесу на відповідному рівні вищої освіти або за освітньою програмою</a:t>
            </a:r>
            <a:r>
              <a:rPr lang="uk-UA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що передбачає присвоєння професійної кваліфікації з професій, для яких запроваджено додаткове регулювання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(Додаток 15 Ліцензійних умов)</a:t>
            </a:r>
          </a:p>
          <a:p>
            <a:pPr algn="just" defTabSz="0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7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58160" y="395852"/>
            <a:ext cx="11817327" cy="9636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96C28-6333-4748-BE53-015A9504E6A5}"/>
              </a:ext>
            </a:extLst>
          </p:cNvPr>
          <p:cNvSpPr txBox="1"/>
          <p:nvPr/>
        </p:nvSpPr>
        <p:spPr>
          <a:xfrm>
            <a:off x="954373" y="395852"/>
            <a:ext cx="106881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36 Ліцензійних умов провадження освітньої діяльності</a:t>
            </a:r>
          </a:p>
          <a:p>
            <a:pPr algn="just"/>
            <a:r>
              <a:rPr lang="uk-UA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Ліцензіат (ЗВО) повинен забезпечити </a:t>
            </a:r>
            <a:r>
              <a:rPr lang="uk-UA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кожний освітній компонент</a:t>
            </a:r>
            <a:r>
              <a:rPr lang="uk-UA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освітньої програми на відповідному рівні вищої освіти науково-педагогічними (педагогічними) та/або науковими працівниками з урахуванням відповідності їх освітньої та/або професійної кваліфікації. Науково-педагогічні, педагогічні та наукові працівники, які забезпечують освітній процес, повинні мати </a:t>
            </a:r>
            <a:r>
              <a:rPr lang="uk-UA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не менше чотирьох досягнень у професійній діяльності за останні п’ять років, визначених у </a:t>
            </a:r>
            <a:r>
              <a:rPr lang="uk-UA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пункті 38</a:t>
            </a:r>
            <a:r>
              <a:rPr lang="uk-UA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 Ліцензійних умов</a:t>
            </a:r>
            <a:r>
              <a:rPr lang="uk-UA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x-none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C8794-809F-42F2-A6E6-3152B2998115}"/>
              </a:ext>
            </a:extLst>
          </p:cNvPr>
          <p:cNvSpPr txBox="1"/>
          <p:nvPr/>
        </p:nvSpPr>
        <p:spPr>
          <a:xfrm>
            <a:off x="334851" y="0"/>
            <a:ext cx="11658486" cy="649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освітньої та /або професійної кваліфікації  освітньому компоненту (пункт 37 Ліцензійних умов)</a:t>
            </a:r>
          </a:p>
          <a:p>
            <a:pPr algn="just"/>
            <a:r>
              <a:rPr lang="uk-UA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Відповідність освітньої та/або професійної кваліфікації 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науково-педагогічних, педагогічних та наукових працівників </a:t>
            </a:r>
            <a:r>
              <a:rPr lang="uk-UA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освітньому компоненту 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визначається:</a:t>
            </a:r>
          </a:p>
          <a:p>
            <a:pPr algn="just"/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підставі документів встановленого зразка про:</a:t>
            </a:r>
          </a:p>
          <a:p>
            <a:pPr algn="just"/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про вищу освіту;</a:t>
            </a:r>
          </a:p>
          <a:p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присудження наукового ступеня (однакова за змістом спеціальність (предметна спеціальність, спеціалізація);</a:t>
            </a:r>
          </a:p>
          <a:p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наявність досвіду професійної діяльності (заняття) за відповідним фахом (спеціальністю, спеціалізацією) не менше п’яти років </a:t>
            </a:r>
            <a:r>
              <a:rPr lang="uk-UA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(крім педагогічної, науково-педагогічної, наукової діяльності);</a:t>
            </a:r>
          </a:p>
          <a:p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керівництво (консультування) дисертації на здобуття наукового ступеня за спеціальністю, що була захищена в Україні або за кордоном;</a:t>
            </a:r>
          </a:p>
          <a:p>
            <a:pPr algn="just"/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щонайменше </a:t>
            </a:r>
            <a:r>
              <a:rPr lang="uk-UA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п’ятьма публікаціями 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 наукових виданнях, які включені до переліку фахових видань України, до </a:t>
            </a:r>
            <a:r>
              <a:rPr lang="uk-UA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наукометричних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баз, зокрема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Scopus, Web of Science Core Collection, </a:t>
            </a:r>
            <a:r>
              <a:rPr lang="uk-UA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протягом останніх п’яти років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endParaRPr lang="uk-UA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7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1BB0B-8397-4A2D-B284-17DA57D0ADB6}"/>
              </a:ext>
            </a:extLst>
          </p:cNvPr>
          <p:cNvSpPr txBox="1"/>
          <p:nvPr/>
        </p:nvSpPr>
        <p:spPr>
          <a:xfrm>
            <a:off x="0" y="152809"/>
            <a:ext cx="12192000" cy="643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у професійній діяльності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(пункт 38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Ліцензійних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умов)</a:t>
            </a:r>
          </a:p>
          <a:p>
            <a:pPr algn="ctr">
              <a:lnSpc>
                <a:spcPct val="107000"/>
              </a:lnSpc>
            </a:pPr>
            <a:r>
              <a:rPr lang="uk-UA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Чотири досягнення за останні п'ять років!!!</a:t>
            </a:r>
          </a:p>
          <a:p>
            <a:pPr algn="just"/>
            <a:r>
              <a:rPr lang="uk-UA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1) наявність не менше п’яти публікацій у періодичних наукових виданнях, що включені до переліку фахових видань України, до </a:t>
            </a:r>
            <a:r>
              <a:rPr lang="uk-UA" sz="21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наукометричних</a:t>
            </a:r>
            <a:r>
              <a:rPr lang="uk-UA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баз, зокрема </a:t>
            </a:r>
            <a:r>
              <a:rPr lang="en-US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Scopus, Web of Science Core Collection;</a:t>
            </a:r>
            <a:endParaRPr lang="uk-UA" sz="21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en-US" sz="21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2) </a:t>
            </a:r>
            <a:r>
              <a:rPr lang="uk-UA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наявність одного патенту на винахід або п’яти деклараційних патентів на винахід чи корисну модель, включаючи секретні, або наявність не менше п’яти </a:t>
            </a:r>
            <a:r>
              <a:rPr lang="uk-UA" sz="21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свідоцтв</a:t>
            </a:r>
            <a:r>
              <a:rPr lang="uk-UA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про реєстрацію авторського права на твір</a:t>
            </a:r>
          </a:p>
          <a:p>
            <a:pPr algn="just"/>
            <a:endParaRPr lang="uk-UA" sz="21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3) наявність виданого підручника чи навчального посібника (включаючи електронні) або монографії (загальним обсягом не менше 5 авторських аркушів), в тому числі видані у співавторстві (обсягом не менше 1,5 авторського аркуша на кожного співавтора);</a:t>
            </a:r>
          </a:p>
          <a:p>
            <a:pPr algn="just"/>
            <a:endParaRPr lang="uk-UA" sz="21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4) наявність виданих навчально-методичних посібників/посібників для самостійної роботи здобувачів вищої освіти та дистанційного навчання, електронних курсів на освітніх платформах ліцензіатів, конспектів лекцій/практикумів/методичних вказівок/рекомендацій/ робочих програм, інших друкованих навчально-методичних праць загальною кількістю три найменування;</a:t>
            </a:r>
          </a:p>
          <a:p>
            <a:pPr algn="just"/>
            <a:endParaRPr lang="uk-UA" sz="21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5) захист дисертації на здобуття наукового ступеня;</a:t>
            </a:r>
          </a:p>
          <a:p>
            <a:pPr algn="ctr">
              <a:lnSpc>
                <a:spcPct val="107000"/>
              </a:lnSpc>
            </a:pPr>
            <a:endParaRPr lang="uk-UA" sz="2000" b="1" i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51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2635</Words>
  <Application>Microsoft Office PowerPoint</Application>
  <PresentationFormat>Широкоэкранный</PresentationFormat>
  <Paragraphs>152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Тема Office</vt:lpstr>
      <vt:lpstr> спікер: начальник навчально-методичного відділу                             Юлія ЗАБОЛОТНА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Заболотна Юлія Олександрівна</cp:lastModifiedBy>
  <cp:revision>171</cp:revision>
  <dcterms:created xsi:type="dcterms:W3CDTF">2018-01-06T22:34:48Z</dcterms:created>
  <dcterms:modified xsi:type="dcterms:W3CDTF">2022-11-26T10:42:36Z</dcterms:modified>
</cp:coreProperties>
</file>